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68" r:id="rId14"/>
    <p:sldId id="266" r:id="rId15"/>
    <p:sldId id="267" r:id="rId16"/>
    <p:sldId id="269" r:id="rId17"/>
    <p:sldId id="271" r:id="rId18"/>
    <p:sldId id="272" r:id="rId19"/>
    <p:sldId id="270" r:id="rId20"/>
    <p:sldId id="276" r:id="rId21"/>
    <p:sldId id="281" r:id="rId22"/>
    <p:sldId id="282" r:id="rId23"/>
    <p:sldId id="283" r:id="rId24"/>
    <p:sldId id="273" r:id="rId25"/>
    <p:sldId id="274" r:id="rId26"/>
    <p:sldId id="275" r:id="rId27"/>
    <p:sldId id="279" r:id="rId28"/>
    <p:sldId id="280" r:id="rId29"/>
    <p:sldId id="284" r:id="rId30"/>
    <p:sldId id="285" r:id="rId31"/>
    <p:sldId id="286" r:id="rId32"/>
    <p:sldId id="288" r:id="rId33"/>
    <p:sldId id="287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0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80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Salaire annuel moyen en €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Bac +2</c:v>
                </c:pt>
                <c:pt idx="1">
                  <c:v>Bac +5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24031.0</c:v>
                </c:pt>
                <c:pt idx="1">
                  <c:v>36791.0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600744"/>
        <c:axId val="-2127115864"/>
      </c:barChart>
      <c:catAx>
        <c:axId val="-21276007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115864"/>
        <c:crosses val="autoZero"/>
        <c:auto val="1"/>
        <c:lblAlgn val="ctr"/>
        <c:lblOffset val="100"/>
        <c:noMultiLvlLbl val="0"/>
      </c:catAx>
      <c:valAx>
        <c:axId val="-2127115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600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5363B-0E4F-4D47-BA1A-F89710311FA7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12CDBCE4-458B-CD41-8048-545B4E925566}">
      <dgm:prSet phldrT="[Texte]" custT="1"/>
      <dgm:spPr/>
      <dgm:t>
        <a:bodyPr/>
        <a:lstStyle/>
        <a:p>
          <a:r>
            <a:rPr lang="fr-FR" sz="2400" b="1" dirty="0" err="1" smtClean="0"/>
            <a:t>T</a:t>
          </a:r>
          <a:r>
            <a:rPr lang="fr-FR" sz="2400" b="1" baseline="30000" dirty="0" err="1" smtClean="0"/>
            <a:t>erm</a:t>
          </a:r>
          <a:r>
            <a:rPr lang="fr-FR" sz="2400" b="1" dirty="0" smtClean="0"/>
            <a:t> STI2D EE</a:t>
          </a:r>
        </a:p>
        <a:p>
          <a:r>
            <a:rPr lang="fr-FR" sz="1700" dirty="0" smtClean="0"/>
            <a:t>13 de moyenne</a:t>
          </a:r>
        </a:p>
        <a:p>
          <a:r>
            <a:rPr lang="fr-FR" sz="1700" dirty="0" smtClean="0"/>
            <a:t>(12 en SI, 13 en Maths et 13,5 en Physique)</a:t>
          </a:r>
          <a:endParaRPr lang="fr-FR" sz="1700" dirty="0"/>
        </a:p>
      </dgm:t>
    </dgm:pt>
    <dgm:pt modelId="{12B662EB-7F41-E645-8851-271BF210F071}" type="parTrans" cxnId="{11905865-B383-4141-91C8-ABF566F60184}">
      <dgm:prSet/>
      <dgm:spPr/>
      <dgm:t>
        <a:bodyPr/>
        <a:lstStyle/>
        <a:p>
          <a:endParaRPr lang="fr-FR"/>
        </a:p>
      </dgm:t>
    </dgm:pt>
    <dgm:pt modelId="{45FFD957-B24B-3E43-8697-BBF16318D1BB}" type="sibTrans" cxnId="{11905865-B383-4141-91C8-ABF566F60184}">
      <dgm:prSet/>
      <dgm:spPr/>
      <dgm:t>
        <a:bodyPr/>
        <a:lstStyle/>
        <a:p>
          <a:endParaRPr lang="fr-FR"/>
        </a:p>
      </dgm:t>
    </dgm:pt>
    <dgm:pt modelId="{5EA5FAA4-AB2C-4E46-A61F-B241800E4A2B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 smtClean="0"/>
            <a:t>TSI </a:t>
          </a:r>
          <a:endParaRPr lang="fr-FR" sz="2600" b="1" dirty="0" smtClean="0"/>
        </a:p>
        <a:p>
          <a:r>
            <a:rPr lang="fr-FR" sz="2600" dirty="0" smtClean="0"/>
            <a:t>Milieu de promo</a:t>
          </a:r>
          <a:endParaRPr lang="fr-FR" sz="2600" dirty="0"/>
        </a:p>
      </dgm:t>
    </dgm:pt>
    <dgm:pt modelId="{3E2E2F67-8BBA-8047-B95C-A99077C7B7FB}" type="parTrans" cxnId="{6C6D00AE-FE8D-1447-98BE-B6A11CAC53B6}">
      <dgm:prSet/>
      <dgm:spPr/>
      <dgm:t>
        <a:bodyPr/>
        <a:lstStyle/>
        <a:p>
          <a:endParaRPr lang="fr-FR"/>
        </a:p>
      </dgm:t>
    </dgm:pt>
    <dgm:pt modelId="{CDF44350-5DB0-9540-A5A5-582E85B4471D}" type="sibTrans" cxnId="{6C6D00AE-FE8D-1447-98BE-B6A11CAC53B6}">
      <dgm:prSet/>
      <dgm:spPr/>
      <dgm:t>
        <a:bodyPr/>
        <a:lstStyle/>
        <a:p>
          <a:endParaRPr lang="fr-FR"/>
        </a:p>
      </dgm:t>
    </dgm:pt>
    <dgm:pt modelId="{87A388CB-1B54-6E41-A150-C5FC6BD33EAA}">
      <dgm:prSet phldrT="[Texte]"/>
      <dgm:spPr/>
      <dgm:t>
        <a:bodyPr/>
        <a:lstStyle/>
        <a:p>
          <a:r>
            <a:rPr lang="fr-FR" b="1" dirty="0" smtClean="0"/>
            <a:t>Arts et Métiers par alternance</a:t>
          </a:r>
        </a:p>
        <a:p>
          <a:r>
            <a:rPr lang="fr-FR" b="1" dirty="0" smtClean="0"/>
            <a:t>(Dossier)</a:t>
          </a:r>
          <a:endParaRPr lang="fr-FR" b="1" dirty="0"/>
        </a:p>
      </dgm:t>
    </dgm:pt>
    <dgm:pt modelId="{25E9CD2F-4E08-6B4D-AE38-B2EDDD497A0F}" type="parTrans" cxnId="{34DA9D84-21A9-174E-809D-DD606B7FCD8D}">
      <dgm:prSet/>
      <dgm:spPr/>
      <dgm:t>
        <a:bodyPr/>
        <a:lstStyle/>
        <a:p>
          <a:endParaRPr lang="fr-FR"/>
        </a:p>
      </dgm:t>
    </dgm:pt>
    <dgm:pt modelId="{A78245DD-DAAE-0448-925D-ED8C4FB2CD33}" type="sibTrans" cxnId="{34DA9D84-21A9-174E-809D-DD606B7FCD8D}">
      <dgm:prSet/>
      <dgm:spPr/>
      <dgm:t>
        <a:bodyPr/>
        <a:lstStyle/>
        <a:p>
          <a:endParaRPr lang="fr-FR"/>
        </a:p>
      </dgm:t>
    </dgm:pt>
    <dgm:pt modelId="{7C1CDF01-E699-3F42-9FFF-0D82EEAF8C24}" type="pres">
      <dgm:prSet presAssocID="{1955363B-0E4F-4D47-BA1A-F89710311FA7}" presName="CompostProcess" presStyleCnt="0">
        <dgm:presLayoutVars>
          <dgm:dir/>
          <dgm:resizeHandles val="exact"/>
        </dgm:presLayoutVars>
      </dgm:prSet>
      <dgm:spPr/>
    </dgm:pt>
    <dgm:pt modelId="{2A36AEF9-6057-3049-AE6D-79286CFA7430}" type="pres">
      <dgm:prSet presAssocID="{1955363B-0E4F-4D47-BA1A-F89710311FA7}" presName="arrow" presStyleLbl="bgShp" presStyleIdx="0" presStyleCnt="1" custLinFactNeighborY="6209"/>
      <dgm:spPr/>
    </dgm:pt>
    <dgm:pt modelId="{BB7D55AA-7FFA-C641-A3CF-3446BF4E0A38}" type="pres">
      <dgm:prSet presAssocID="{1955363B-0E4F-4D47-BA1A-F89710311FA7}" presName="linearProcess" presStyleCnt="0"/>
      <dgm:spPr/>
    </dgm:pt>
    <dgm:pt modelId="{A1BFAFE3-9042-FC42-9579-111CC182DF1C}" type="pres">
      <dgm:prSet presAssocID="{12CDBCE4-458B-CD41-8048-545B4E9255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C559E-734B-5C48-BFBF-A3365F649AC8}" type="pres">
      <dgm:prSet presAssocID="{45FFD957-B24B-3E43-8697-BBF16318D1BB}" presName="sibTrans" presStyleCnt="0"/>
      <dgm:spPr/>
    </dgm:pt>
    <dgm:pt modelId="{C04DF4E6-9227-0E4C-8816-BCAB7A1F4E80}" type="pres">
      <dgm:prSet presAssocID="{5EA5FAA4-AB2C-4E46-A61F-B241800E4A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5CE25-AB2F-3047-AA35-B99D86965525}" type="pres">
      <dgm:prSet presAssocID="{CDF44350-5DB0-9540-A5A5-582E85B4471D}" presName="sibTrans" presStyleCnt="0"/>
      <dgm:spPr/>
    </dgm:pt>
    <dgm:pt modelId="{6B3A712E-051B-5E45-B97F-558A1AD3EEFE}" type="pres">
      <dgm:prSet presAssocID="{87A388CB-1B54-6E41-A150-C5FC6BD33E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05865-B383-4141-91C8-ABF566F60184}" srcId="{1955363B-0E4F-4D47-BA1A-F89710311FA7}" destId="{12CDBCE4-458B-CD41-8048-545B4E925566}" srcOrd="0" destOrd="0" parTransId="{12B662EB-7F41-E645-8851-271BF210F071}" sibTransId="{45FFD957-B24B-3E43-8697-BBF16318D1BB}"/>
    <dgm:cxn modelId="{5C72A3F8-8DDF-2C4D-B725-C3804DAFF63F}" type="presOf" srcId="{12CDBCE4-458B-CD41-8048-545B4E925566}" destId="{A1BFAFE3-9042-FC42-9579-111CC182DF1C}" srcOrd="0" destOrd="0" presId="urn:microsoft.com/office/officeart/2005/8/layout/hProcess9"/>
    <dgm:cxn modelId="{6E59C40D-B941-9846-AEBB-8DBD1792A635}" type="presOf" srcId="{87A388CB-1B54-6E41-A150-C5FC6BD33EAA}" destId="{6B3A712E-051B-5E45-B97F-558A1AD3EEFE}" srcOrd="0" destOrd="0" presId="urn:microsoft.com/office/officeart/2005/8/layout/hProcess9"/>
    <dgm:cxn modelId="{34DA9D84-21A9-174E-809D-DD606B7FCD8D}" srcId="{1955363B-0E4F-4D47-BA1A-F89710311FA7}" destId="{87A388CB-1B54-6E41-A150-C5FC6BD33EAA}" srcOrd="2" destOrd="0" parTransId="{25E9CD2F-4E08-6B4D-AE38-B2EDDD497A0F}" sibTransId="{A78245DD-DAAE-0448-925D-ED8C4FB2CD33}"/>
    <dgm:cxn modelId="{6C6D00AE-FE8D-1447-98BE-B6A11CAC53B6}" srcId="{1955363B-0E4F-4D47-BA1A-F89710311FA7}" destId="{5EA5FAA4-AB2C-4E46-A61F-B241800E4A2B}" srcOrd="1" destOrd="0" parTransId="{3E2E2F67-8BBA-8047-B95C-A99077C7B7FB}" sibTransId="{CDF44350-5DB0-9540-A5A5-582E85B4471D}"/>
    <dgm:cxn modelId="{254C05B8-7A16-0B49-87EC-84521CFE5117}" type="presOf" srcId="{5EA5FAA4-AB2C-4E46-A61F-B241800E4A2B}" destId="{C04DF4E6-9227-0E4C-8816-BCAB7A1F4E80}" srcOrd="0" destOrd="0" presId="urn:microsoft.com/office/officeart/2005/8/layout/hProcess9"/>
    <dgm:cxn modelId="{CC0546E1-74D1-2A42-AAD4-913E14C19D13}" type="presOf" srcId="{1955363B-0E4F-4D47-BA1A-F89710311FA7}" destId="{7C1CDF01-E699-3F42-9FFF-0D82EEAF8C24}" srcOrd="0" destOrd="0" presId="urn:microsoft.com/office/officeart/2005/8/layout/hProcess9"/>
    <dgm:cxn modelId="{DBF26937-9BC1-A542-903C-C8834D5D756C}" type="presParOf" srcId="{7C1CDF01-E699-3F42-9FFF-0D82EEAF8C24}" destId="{2A36AEF9-6057-3049-AE6D-79286CFA7430}" srcOrd="0" destOrd="0" presId="urn:microsoft.com/office/officeart/2005/8/layout/hProcess9"/>
    <dgm:cxn modelId="{A7213111-36B1-5940-B024-FC4F52B31037}" type="presParOf" srcId="{7C1CDF01-E699-3F42-9FFF-0D82EEAF8C24}" destId="{BB7D55AA-7FFA-C641-A3CF-3446BF4E0A38}" srcOrd="1" destOrd="0" presId="urn:microsoft.com/office/officeart/2005/8/layout/hProcess9"/>
    <dgm:cxn modelId="{BAE23B0A-23A9-4849-8FC5-002BB29F34A4}" type="presParOf" srcId="{BB7D55AA-7FFA-C641-A3CF-3446BF4E0A38}" destId="{A1BFAFE3-9042-FC42-9579-111CC182DF1C}" srcOrd="0" destOrd="0" presId="urn:microsoft.com/office/officeart/2005/8/layout/hProcess9"/>
    <dgm:cxn modelId="{E8647912-E369-9E40-A306-AC21CFAFF432}" type="presParOf" srcId="{BB7D55AA-7FFA-C641-A3CF-3446BF4E0A38}" destId="{7ADC559E-734B-5C48-BFBF-A3365F649AC8}" srcOrd="1" destOrd="0" presId="urn:microsoft.com/office/officeart/2005/8/layout/hProcess9"/>
    <dgm:cxn modelId="{5F4BEF76-0288-B34A-BBF2-9F02968F2E96}" type="presParOf" srcId="{BB7D55AA-7FFA-C641-A3CF-3446BF4E0A38}" destId="{C04DF4E6-9227-0E4C-8816-BCAB7A1F4E80}" srcOrd="2" destOrd="0" presId="urn:microsoft.com/office/officeart/2005/8/layout/hProcess9"/>
    <dgm:cxn modelId="{D4007E77-DF7F-8043-8CC6-F6A873C75FD3}" type="presParOf" srcId="{BB7D55AA-7FFA-C641-A3CF-3446BF4E0A38}" destId="{62C5CE25-AB2F-3047-AA35-B99D86965525}" srcOrd="3" destOrd="0" presId="urn:microsoft.com/office/officeart/2005/8/layout/hProcess9"/>
    <dgm:cxn modelId="{ADC56A5F-D3AD-E54B-91B8-C868A1575E1D}" type="presParOf" srcId="{BB7D55AA-7FFA-C641-A3CF-3446BF4E0A38}" destId="{6B3A712E-051B-5E45-B97F-558A1AD3EE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5363B-0E4F-4D47-BA1A-F89710311FA7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12CDBCE4-458B-CD41-8048-545B4E925566}">
      <dgm:prSet phldrT="[Texte]" custT="1"/>
      <dgm:spPr/>
      <dgm:t>
        <a:bodyPr/>
        <a:lstStyle/>
        <a:p>
          <a:r>
            <a:rPr lang="fr-FR" sz="2400" b="1" dirty="0" err="1" smtClean="0"/>
            <a:t>T</a:t>
          </a:r>
          <a:r>
            <a:rPr lang="fr-FR" sz="2400" b="1" baseline="30000" dirty="0" err="1" smtClean="0"/>
            <a:t>erm</a:t>
          </a:r>
          <a:r>
            <a:rPr lang="fr-FR" sz="2400" b="1" dirty="0" smtClean="0"/>
            <a:t> STI2D ITEC</a:t>
          </a:r>
        </a:p>
        <a:p>
          <a:r>
            <a:rPr lang="fr-FR" sz="1700" dirty="0" smtClean="0"/>
            <a:t>13,8 de moyenne</a:t>
          </a:r>
        </a:p>
        <a:p>
          <a:r>
            <a:rPr lang="fr-FR" sz="1700" dirty="0" smtClean="0"/>
            <a:t>(16 en SI, 14 en Maths et 13,5 en Physique)</a:t>
          </a:r>
          <a:endParaRPr lang="fr-FR" sz="1700" dirty="0"/>
        </a:p>
      </dgm:t>
    </dgm:pt>
    <dgm:pt modelId="{12B662EB-7F41-E645-8851-271BF210F071}" type="parTrans" cxnId="{11905865-B383-4141-91C8-ABF566F60184}">
      <dgm:prSet/>
      <dgm:spPr/>
      <dgm:t>
        <a:bodyPr/>
        <a:lstStyle/>
        <a:p>
          <a:endParaRPr lang="fr-FR"/>
        </a:p>
      </dgm:t>
    </dgm:pt>
    <dgm:pt modelId="{45FFD957-B24B-3E43-8697-BBF16318D1BB}" type="sibTrans" cxnId="{11905865-B383-4141-91C8-ABF566F60184}">
      <dgm:prSet/>
      <dgm:spPr/>
      <dgm:t>
        <a:bodyPr/>
        <a:lstStyle/>
        <a:p>
          <a:endParaRPr lang="fr-FR"/>
        </a:p>
      </dgm:t>
    </dgm:pt>
    <dgm:pt modelId="{5EA5FAA4-AB2C-4E46-A61F-B241800E4A2B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 smtClean="0"/>
            <a:t>TSI </a:t>
          </a:r>
          <a:endParaRPr lang="fr-FR" sz="2600" b="1" dirty="0" smtClean="0"/>
        </a:p>
        <a:p>
          <a:r>
            <a:rPr lang="fr-FR" sz="2600" dirty="0" smtClean="0"/>
            <a:t>Fin de promo</a:t>
          </a:r>
          <a:endParaRPr lang="fr-FR" sz="2600" dirty="0"/>
        </a:p>
      </dgm:t>
    </dgm:pt>
    <dgm:pt modelId="{3E2E2F67-8BBA-8047-B95C-A99077C7B7FB}" type="parTrans" cxnId="{6C6D00AE-FE8D-1447-98BE-B6A11CAC53B6}">
      <dgm:prSet/>
      <dgm:spPr/>
      <dgm:t>
        <a:bodyPr/>
        <a:lstStyle/>
        <a:p>
          <a:endParaRPr lang="fr-FR"/>
        </a:p>
      </dgm:t>
    </dgm:pt>
    <dgm:pt modelId="{CDF44350-5DB0-9540-A5A5-582E85B4471D}" type="sibTrans" cxnId="{6C6D00AE-FE8D-1447-98BE-B6A11CAC53B6}">
      <dgm:prSet/>
      <dgm:spPr/>
      <dgm:t>
        <a:bodyPr/>
        <a:lstStyle/>
        <a:p>
          <a:endParaRPr lang="fr-FR"/>
        </a:p>
      </dgm:t>
    </dgm:pt>
    <dgm:pt modelId="{87A388CB-1B54-6E41-A150-C5FC6BD33EAA}">
      <dgm:prSet phldrT="[Texte]"/>
      <dgm:spPr/>
      <dgm:t>
        <a:bodyPr/>
        <a:lstStyle/>
        <a:p>
          <a:r>
            <a:rPr lang="fr-FR" b="1" dirty="0" smtClean="0"/>
            <a:t>UTBM Design (Dossier)</a:t>
          </a:r>
          <a:endParaRPr lang="fr-FR" b="1" dirty="0"/>
        </a:p>
      </dgm:t>
    </dgm:pt>
    <dgm:pt modelId="{25E9CD2F-4E08-6B4D-AE38-B2EDDD497A0F}" type="parTrans" cxnId="{34DA9D84-21A9-174E-809D-DD606B7FCD8D}">
      <dgm:prSet/>
      <dgm:spPr/>
      <dgm:t>
        <a:bodyPr/>
        <a:lstStyle/>
        <a:p>
          <a:endParaRPr lang="fr-FR"/>
        </a:p>
      </dgm:t>
    </dgm:pt>
    <dgm:pt modelId="{A78245DD-DAAE-0448-925D-ED8C4FB2CD33}" type="sibTrans" cxnId="{34DA9D84-21A9-174E-809D-DD606B7FCD8D}">
      <dgm:prSet/>
      <dgm:spPr/>
      <dgm:t>
        <a:bodyPr/>
        <a:lstStyle/>
        <a:p>
          <a:endParaRPr lang="fr-FR"/>
        </a:p>
      </dgm:t>
    </dgm:pt>
    <dgm:pt modelId="{7C1CDF01-E699-3F42-9FFF-0D82EEAF8C24}" type="pres">
      <dgm:prSet presAssocID="{1955363B-0E4F-4D47-BA1A-F89710311FA7}" presName="CompostProcess" presStyleCnt="0">
        <dgm:presLayoutVars>
          <dgm:dir/>
          <dgm:resizeHandles val="exact"/>
        </dgm:presLayoutVars>
      </dgm:prSet>
      <dgm:spPr/>
    </dgm:pt>
    <dgm:pt modelId="{2A36AEF9-6057-3049-AE6D-79286CFA7430}" type="pres">
      <dgm:prSet presAssocID="{1955363B-0E4F-4D47-BA1A-F89710311FA7}" presName="arrow" presStyleLbl="bgShp" presStyleIdx="0" presStyleCnt="1" custLinFactNeighborY="6209"/>
      <dgm:spPr/>
    </dgm:pt>
    <dgm:pt modelId="{BB7D55AA-7FFA-C641-A3CF-3446BF4E0A38}" type="pres">
      <dgm:prSet presAssocID="{1955363B-0E4F-4D47-BA1A-F89710311FA7}" presName="linearProcess" presStyleCnt="0"/>
      <dgm:spPr/>
    </dgm:pt>
    <dgm:pt modelId="{A1BFAFE3-9042-FC42-9579-111CC182DF1C}" type="pres">
      <dgm:prSet presAssocID="{12CDBCE4-458B-CD41-8048-545B4E9255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C559E-734B-5C48-BFBF-A3365F649AC8}" type="pres">
      <dgm:prSet presAssocID="{45FFD957-B24B-3E43-8697-BBF16318D1BB}" presName="sibTrans" presStyleCnt="0"/>
      <dgm:spPr/>
    </dgm:pt>
    <dgm:pt modelId="{C04DF4E6-9227-0E4C-8816-BCAB7A1F4E80}" type="pres">
      <dgm:prSet presAssocID="{5EA5FAA4-AB2C-4E46-A61F-B241800E4A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5CE25-AB2F-3047-AA35-B99D86965525}" type="pres">
      <dgm:prSet presAssocID="{CDF44350-5DB0-9540-A5A5-582E85B4471D}" presName="sibTrans" presStyleCnt="0"/>
      <dgm:spPr/>
    </dgm:pt>
    <dgm:pt modelId="{6B3A712E-051B-5E45-B97F-558A1AD3EEFE}" type="pres">
      <dgm:prSet presAssocID="{87A388CB-1B54-6E41-A150-C5FC6BD33E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6D00AE-FE8D-1447-98BE-B6A11CAC53B6}" srcId="{1955363B-0E4F-4D47-BA1A-F89710311FA7}" destId="{5EA5FAA4-AB2C-4E46-A61F-B241800E4A2B}" srcOrd="1" destOrd="0" parTransId="{3E2E2F67-8BBA-8047-B95C-A99077C7B7FB}" sibTransId="{CDF44350-5DB0-9540-A5A5-582E85B4471D}"/>
    <dgm:cxn modelId="{768A0BA9-81EC-354B-9534-371D5F556C46}" type="presOf" srcId="{87A388CB-1B54-6E41-A150-C5FC6BD33EAA}" destId="{6B3A712E-051B-5E45-B97F-558A1AD3EEFE}" srcOrd="0" destOrd="0" presId="urn:microsoft.com/office/officeart/2005/8/layout/hProcess9"/>
    <dgm:cxn modelId="{34DA9D84-21A9-174E-809D-DD606B7FCD8D}" srcId="{1955363B-0E4F-4D47-BA1A-F89710311FA7}" destId="{87A388CB-1B54-6E41-A150-C5FC6BD33EAA}" srcOrd="2" destOrd="0" parTransId="{25E9CD2F-4E08-6B4D-AE38-B2EDDD497A0F}" sibTransId="{A78245DD-DAAE-0448-925D-ED8C4FB2CD33}"/>
    <dgm:cxn modelId="{11905865-B383-4141-91C8-ABF566F60184}" srcId="{1955363B-0E4F-4D47-BA1A-F89710311FA7}" destId="{12CDBCE4-458B-CD41-8048-545B4E925566}" srcOrd="0" destOrd="0" parTransId="{12B662EB-7F41-E645-8851-271BF210F071}" sibTransId="{45FFD957-B24B-3E43-8697-BBF16318D1BB}"/>
    <dgm:cxn modelId="{48005932-8754-5E40-8175-DC01E20885AB}" type="presOf" srcId="{1955363B-0E4F-4D47-BA1A-F89710311FA7}" destId="{7C1CDF01-E699-3F42-9FFF-0D82EEAF8C24}" srcOrd="0" destOrd="0" presId="urn:microsoft.com/office/officeart/2005/8/layout/hProcess9"/>
    <dgm:cxn modelId="{4A6DFD84-4187-2C48-9986-CAE54DC58CE4}" type="presOf" srcId="{12CDBCE4-458B-CD41-8048-545B4E925566}" destId="{A1BFAFE3-9042-FC42-9579-111CC182DF1C}" srcOrd="0" destOrd="0" presId="urn:microsoft.com/office/officeart/2005/8/layout/hProcess9"/>
    <dgm:cxn modelId="{34444A97-3F95-E54D-8138-07A42A9DCB54}" type="presOf" srcId="{5EA5FAA4-AB2C-4E46-A61F-B241800E4A2B}" destId="{C04DF4E6-9227-0E4C-8816-BCAB7A1F4E80}" srcOrd="0" destOrd="0" presId="urn:microsoft.com/office/officeart/2005/8/layout/hProcess9"/>
    <dgm:cxn modelId="{567E5C66-41F4-9146-B108-AE3CAB7CDCCC}" type="presParOf" srcId="{7C1CDF01-E699-3F42-9FFF-0D82EEAF8C24}" destId="{2A36AEF9-6057-3049-AE6D-79286CFA7430}" srcOrd="0" destOrd="0" presId="urn:microsoft.com/office/officeart/2005/8/layout/hProcess9"/>
    <dgm:cxn modelId="{45D38364-E27D-C242-95F6-1755A1803993}" type="presParOf" srcId="{7C1CDF01-E699-3F42-9FFF-0D82EEAF8C24}" destId="{BB7D55AA-7FFA-C641-A3CF-3446BF4E0A38}" srcOrd="1" destOrd="0" presId="urn:microsoft.com/office/officeart/2005/8/layout/hProcess9"/>
    <dgm:cxn modelId="{27C98C87-A2A0-FA40-AB7B-F7810B1FD04B}" type="presParOf" srcId="{BB7D55AA-7FFA-C641-A3CF-3446BF4E0A38}" destId="{A1BFAFE3-9042-FC42-9579-111CC182DF1C}" srcOrd="0" destOrd="0" presId="urn:microsoft.com/office/officeart/2005/8/layout/hProcess9"/>
    <dgm:cxn modelId="{1D5F4E78-A626-7E49-949C-65C031202F1E}" type="presParOf" srcId="{BB7D55AA-7FFA-C641-A3CF-3446BF4E0A38}" destId="{7ADC559E-734B-5C48-BFBF-A3365F649AC8}" srcOrd="1" destOrd="0" presId="urn:microsoft.com/office/officeart/2005/8/layout/hProcess9"/>
    <dgm:cxn modelId="{7D123E53-4602-BC49-A909-8E6A39EB8971}" type="presParOf" srcId="{BB7D55AA-7FFA-C641-A3CF-3446BF4E0A38}" destId="{C04DF4E6-9227-0E4C-8816-BCAB7A1F4E80}" srcOrd="2" destOrd="0" presId="urn:microsoft.com/office/officeart/2005/8/layout/hProcess9"/>
    <dgm:cxn modelId="{A9BCA72D-7D40-7D42-B38F-767332132CFA}" type="presParOf" srcId="{BB7D55AA-7FFA-C641-A3CF-3446BF4E0A38}" destId="{62C5CE25-AB2F-3047-AA35-B99D86965525}" srcOrd="3" destOrd="0" presId="urn:microsoft.com/office/officeart/2005/8/layout/hProcess9"/>
    <dgm:cxn modelId="{1EA0B573-D1F9-734A-B406-276B32D2145D}" type="presParOf" srcId="{BB7D55AA-7FFA-C641-A3CF-3446BF4E0A38}" destId="{6B3A712E-051B-5E45-B97F-558A1AD3EE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5363B-0E4F-4D47-BA1A-F89710311FA7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12CDBCE4-458B-CD41-8048-545B4E925566}">
      <dgm:prSet phldrT="[Texte]" custT="1"/>
      <dgm:spPr/>
      <dgm:t>
        <a:bodyPr/>
        <a:lstStyle/>
        <a:p>
          <a:r>
            <a:rPr lang="fr-FR" sz="2400" b="1" dirty="0" err="1" smtClean="0"/>
            <a:t>T</a:t>
          </a:r>
          <a:r>
            <a:rPr lang="fr-FR" sz="2400" b="1" baseline="30000" dirty="0" err="1" smtClean="0"/>
            <a:t>erm</a:t>
          </a:r>
          <a:r>
            <a:rPr lang="fr-FR" sz="2400" b="1" dirty="0" smtClean="0"/>
            <a:t> STI2D AC</a:t>
          </a:r>
        </a:p>
        <a:p>
          <a:r>
            <a:rPr lang="fr-FR" sz="1700" dirty="0" smtClean="0"/>
            <a:t>14,7 de moyenne</a:t>
          </a:r>
        </a:p>
        <a:p>
          <a:r>
            <a:rPr lang="fr-FR" sz="1700" dirty="0" smtClean="0"/>
            <a:t>(16 en SI, 13,7 en Maths et 14 en Physique)</a:t>
          </a:r>
          <a:endParaRPr lang="fr-FR" sz="1700" dirty="0"/>
        </a:p>
      </dgm:t>
    </dgm:pt>
    <dgm:pt modelId="{12B662EB-7F41-E645-8851-271BF210F071}" type="parTrans" cxnId="{11905865-B383-4141-91C8-ABF566F60184}">
      <dgm:prSet/>
      <dgm:spPr/>
      <dgm:t>
        <a:bodyPr/>
        <a:lstStyle/>
        <a:p>
          <a:endParaRPr lang="fr-FR"/>
        </a:p>
      </dgm:t>
    </dgm:pt>
    <dgm:pt modelId="{45FFD957-B24B-3E43-8697-BBF16318D1BB}" type="sibTrans" cxnId="{11905865-B383-4141-91C8-ABF566F60184}">
      <dgm:prSet/>
      <dgm:spPr/>
      <dgm:t>
        <a:bodyPr/>
        <a:lstStyle/>
        <a:p>
          <a:endParaRPr lang="fr-FR"/>
        </a:p>
      </dgm:t>
    </dgm:pt>
    <dgm:pt modelId="{5EA5FAA4-AB2C-4E46-A61F-B241800E4A2B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 smtClean="0"/>
            <a:t>TSI </a:t>
          </a:r>
          <a:endParaRPr lang="fr-FR" sz="2600" b="1" dirty="0" smtClean="0"/>
        </a:p>
        <a:p>
          <a:r>
            <a:rPr lang="fr-FR" sz="2600" dirty="0" smtClean="0"/>
            <a:t>Haut de promo</a:t>
          </a:r>
          <a:endParaRPr lang="fr-FR" sz="2600" dirty="0"/>
        </a:p>
      </dgm:t>
    </dgm:pt>
    <dgm:pt modelId="{3E2E2F67-8BBA-8047-B95C-A99077C7B7FB}" type="parTrans" cxnId="{6C6D00AE-FE8D-1447-98BE-B6A11CAC53B6}">
      <dgm:prSet/>
      <dgm:spPr/>
      <dgm:t>
        <a:bodyPr/>
        <a:lstStyle/>
        <a:p>
          <a:endParaRPr lang="fr-FR"/>
        </a:p>
      </dgm:t>
    </dgm:pt>
    <dgm:pt modelId="{CDF44350-5DB0-9540-A5A5-582E85B4471D}" type="sibTrans" cxnId="{6C6D00AE-FE8D-1447-98BE-B6A11CAC53B6}">
      <dgm:prSet/>
      <dgm:spPr/>
      <dgm:t>
        <a:bodyPr/>
        <a:lstStyle/>
        <a:p>
          <a:endParaRPr lang="fr-FR"/>
        </a:p>
      </dgm:t>
    </dgm:pt>
    <dgm:pt modelId="{87A388CB-1B54-6E41-A150-C5FC6BD33EAA}">
      <dgm:prSet phldrT="[Texte]"/>
      <dgm:spPr/>
      <dgm:t>
        <a:bodyPr/>
        <a:lstStyle/>
        <a:p>
          <a:r>
            <a:rPr lang="fr-FR" b="1" dirty="0" smtClean="0"/>
            <a:t>EIVP</a:t>
          </a:r>
        </a:p>
        <a:p>
          <a:r>
            <a:rPr lang="fr-FR" b="1" dirty="0" smtClean="0"/>
            <a:t>(Concours)</a:t>
          </a:r>
          <a:endParaRPr lang="fr-FR" b="1" dirty="0"/>
        </a:p>
      </dgm:t>
    </dgm:pt>
    <dgm:pt modelId="{25E9CD2F-4E08-6B4D-AE38-B2EDDD497A0F}" type="parTrans" cxnId="{34DA9D84-21A9-174E-809D-DD606B7FCD8D}">
      <dgm:prSet/>
      <dgm:spPr/>
      <dgm:t>
        <a:bodyPr/>
        <a:lstStyle/>
        <a:p>
          <a:endParaRPr lang="fr-FR"/>
        </a:p>
      </dgm:t>
    </dgm:pt>
    <dgm:pt modelId="{A78245DD-DAAE-0448-925D-ED8C4FB2CD33}" type="sibTrans" cxnId="{34DA9D84-21A9-174E-809D-DD606B7FCD8D}">
      <dgm:prSet/>
      <dgm:spPr/>
      <dgm:t>
        <a:bodyPr/>
        <a:lstStyle/>
        <a:p>
          <a:endParaRPr lang="fr-FR"/>
        </a:p>
      </dgm:t>
    </dgm:pt>
    <dgm:pt modelId="{7C1CDF01-E699-3F42-9FFF-0D82EEAF8C24}" type="pres">
      <dgm:prSet presAssocID="{1955363B-0E4F-4D47-BA1A-F89710311FA7}" presName="CompostProcess" presStyleCnt="0">
        <dgm:presLayoutVars>
          <dgm:dir/>
          <dgm:resizeHandles val="exact"/>
        </dgm:presLayoutVars>
      </dgm:prSet>
      <dgm:spPr/>
    </dgm:pt>
    <dgm:pt modelId="{2A36AEF9-6057-3049-AE6D-79286CFA7430}" type="pres">
      <dgm:prSet presAssocID="{1955363B-0E4F-4D47-BA1A-F89710311FA7}" presName="arrow" presStyleLbl="bgShp" presStyleIdx="0" presStyleCnt="1" custLinFactNeighborY="6209"/>
      <dgm:spPr/>
    </dgm:pt>
    <dgm:pt modelId="{BB7D55AA-7FFA-C641-A3CF-3446BF4E0A38}" type="pres">
      <dgm:prSet presAssocID="{1955363B-0E4F-4D47-BA1A-F89710311FA7}" presName="linearProcess" presStyleCnt="0"/>
      <dgm:spPr/>
    </dgm:pt>
    <dgm:pt modelId="{A1BFAFE3-9042-FC42-9579-111CC182DF1C}" type="pres">
      <dgm:prSet presAssocID="{12CDBCE4-458B-CD41-8048-545B4E9255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C559E-734B-5C48-BFBF-A3365F649AC8}" type="pres">
      <dgm:prSet presAssocID="{45FFD957-B24B-3E43-8697-BBF16318D1BB}" presName="sibTrans" presStyleCnt="0"/>
      <dgm:spPr/>
    </dgm:pt>
    <dgm:pt modelId="{C04DF4E6-9227-0E4C-8816-BCAB7A1F4E80}" type="pres">
      <dgm:prSet presAssocID="{5EA5FAA4-AB2C-4E46-A61F-B241800E4A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5CE25-AB2F-3047-AA35-B99D86965525}" type="pres">
      <dgm:prSet presAssocID="{CDF44350-5DB0-9540-A5A5-582E85B4471D}" presName="sibTrans" presStyleCnt="0"/>
      <dgm:spPr/>
    </dgm:pt>
    <dgm:pt modelId="{6B3A712E-051B-5E45-B97F-558A1AD3EEFE}" type="pres">
      <dgm:prSet presAssocID="{87A388CB-1B54-6E41-A150-C5FC6BD33E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05865-B383-4141-91C8-ABF566F60184}" srcId="{1955363B-0E4F-4D47-BA1A-F89710311FA7}" destId="{12CDBCE4-458B-CD41-8048-545B4E925566}" srcOrd="0" destOrd="0" parTransId="{12B662EB-7F41-E645-8851-271BF210F071}" sibTransId="{45FFD957-B24B-3E43-8697-BBF16318D1BB}"/>
    <dgm:cxn modelId="{10D7A682-C96E-8C4C-82E7-0FE6977837EA}" type="presOf" srcId="{12CDBCE4-458B-CD41-8048-545B4E925566}" destId="{A1BFAFE3-9042-FC42-9579-111CC182DF1C}" srcOrd="0" destOrd="0" presId="urn:microsoft.com/office/officeart/2005/8/layout/hProcess9"/>
    <dgm:cxn modelId="{AA83137E-CDBE-3242-94D7-10D8E5ADF4EB}" type="presOf" srcId="{1955363B-0E4F-4D47-BA1A-F89710311FA7}" destId="{7C1CDF01-E699-3F42-9FFF-0D82EEAF8C24}" srcOrd="0" destOrd="0" presId="urn:microsoft.com/office/officeart/2005/8/layout/hProcess9"/>
    <dgm:cxn modelId="{34DA9D84-21A9-174E-809D-DD606B7FCD8D}" srcId="{1955363B-0E4F-4D47-BA1A-F89710311FA7}" destId="{87A388CB-1B54-6E41-A150-C5FC6BD33EAA}" srcOrd="2" destOrd="0" parTransId="{25E9CD2F-4E08-6B4D-AE38-B2EDDD497A0F}" sibTransId="{A78245DD-DAAE-0448-925D-ED8C4FB2CD33}"/>
    <dgm:cxn modelId="{A0BCE5B8-2319-244A-A67A-13AF5604C135}" type="presOf" srcId="{5EA5FAA4-AB2C-4E46-A61F-B241800E4A2B}" destId="{C04DF4E6-9227-0E4C-8816-BCAB7A1F4E80}" srcOrd="0" destOrd="0" presId="urn:microsoft.com/office/officeart/2005/8/layout/hProcess9"/>
    <dgm:cxn modelId="{6C6D00AE-FE8D-1447-98BE-B6A11CAC53B6}" srcId="{1955363B-0E4F-4D47-BA1A-F89710311FA7}" destId="{5EA5FAA4-AB2C-4E46-A61F-B241800E4A2B}" srcOrd="1" destOrd="0" parTransId="{3E2E2F67-8BBA-8047-B95C-A99077C7B7FB}" sibTransId="{CDF44350-5DB0-9540-A5A5-582E85B4471D}"/>
    <dgm:cxn modelId="{D8D0F716-246D-6C45-BA2D-2ACC9A67D2E8}" type="presOf" srcId="{87A388CB-1B54-6E41-A150-C5FC6BD33EAA}" destId="{6B3A712E-051B-5E45-B97F-558A1AD3EEFE}" srcOrd="0" destOrd="0" presId="urn:microsoft.com/office/officeart/2005/8/layout/hProcess9"/>
    <dgm:cxn modelId="{AAE06F62-0A5B-AA44-8613-EC5C839357D0}" type="presParOf" srcId="{7C1CDF01-E699-3F42-9FFF-0D82EEAF8C24}" destId="{2A36AEF9-6057-3049-AE6D-79286CFA7430}" srcOrd="0" destOrd="0" presId="urn:microsoft.com/office/officeart/2005/8/layout/hProcess9"/>
    <dgm:cxn modelId="{F2CE1B5C-9514-AF48-BEFC-04C88E9AAD39}" type="presParOf" srcId="{7C1CDF01-E699-3F42-9FFF-0D82EEAF8C24}" destId="{BB7D55AA-7FFA-C641-A3CF-3446BF4E0A38}" srcOrd="1" destOrd="0" presId="urn:microsoft.com/office/officeart/2005/8/layout/hProcess9"/>
    <dgm:cxn modelId="{87452501-8CE4-3B4C-805D-CEEEA5D8E490}" type="presParOf" srcId="{BB7D55AA-7FFA-C641-A3CF-3446BF4E0A38}" destId="{A1BFAFE3-9042-FC42-9579-111CC182DF1C}" srcOrd="0" destOrd="0" presId="urn:microsoft.com/office/officeart/2005/8/layout/hProcess9"/>
    <dgm:cxn modelId="{615C3FE4-E032-B74C-BB52-357104221E00}" type="presParOf" srcId="{BB7D55AA-7FFA-C641-A3CF-3446BF4E0A38}" destId="{7ADC559E-734B-5C48-BFBF-A3365F649AC8}" srcOrd="1" destOrd="0" presId="urn:microsoft.com/office/officeart/2005/8/layout/hProcess9"/>
    <dgm:cxn modelId="{F68973BF-9624-8544-9607-8910F8C2F647}" type="presParOf" srcId="{BB7D55AA-7FFA-C641-A3CF-3446BF4E0A38}" destId="{C04DF4E6-9227-0E4C-8816-BCAB7A1F4E80}" srcOrd="2" destOrd="0" presId="urn:microsoft.com/office/officeart/2005/8/layout/hProcess9"/>
    <dgm:cxn modelId="{940540E3-2695-F041-83FA-059CDED9F350}" type="presParOf" srcId="{BB7D55AA-7FFA-C641-A3CF-3446BF4E0A38}" destId="{62C5CE25-AB2F-3047-AA35-B99D86965525}" srcOrd="3" destOrd="0" presId="urn:microsoft.com/office/officeart/2005/8/layout/hProcess9"/>
    <dgm:cxn modelId="{9AA588C5-BC87-094E-8C18-B9A1E699C6E8}" type="presParOf" srcId="{BB7D55AA-7FFA-C641-A3CF-3446BF4E0A38}" destId="{6B3A712E-051B-5E45-B97F-558A1AD3EE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5363B-0E4F-4D47-BA1A-F89710311FA7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12CDBCE4-458B-CD41-8048-545B4E925566}">
      <dgm:prSet phldrT="[Texte]" custT="1"/>
      <dgm:spPr/>
      <dgm:t>
        <a:bodyPr/>
        <a:lstStyle/>
        <a:p>
          <a:r>
            <a:rPr lang="fr-FR" sz="2400" b="1" dirty="0" err="1" smtClean="0"/>
            <a:t>T</a:t>
          </a:r>
          <a:r>
            <a:rPr lang="fr-FR" sz="2400" b="1" baseline="30000" dirty="0" err="1" smtClean="0"/>
            <a:t>erm</a:t>
          </a:r>
          <a:r>
            <a:rPr lang="fr-FR" sz="2400" b="1" dirty="0" smtClean="0"/>
            <a:t> STI2D SIN</a:t>
          </a:r>
        </a:p>
        <a:p>
          <a:r>
            <a:rPr lang="fr-FR" sz="1700" dirty="0" smtClean="0"/>
            <a:t>12,5 de moyenne</a:t>
          </a:r>
        </a:p>
        <a:p>
          <a:r>
            <a:rPr lang="fr-FR" sz="1700" dirty="0" smtClean="0"/>
            <a:t>(11 en SI, 14,5 en Maths et 14 en Physique)</a:t>
          </a:r>
          <a:endParaRPr lang="fr-FR" sz="1700" dirty="0"/>
        </a:p>
      </dgm:t>
    </dgm:pt>
    <dgm:pt modelId="{12B662EB-7F41-E645-8851-271BF210F071}" type="parTrans" cxnId="{11905865-B383-4141-91C8-ABF566F60184}">
      <dgm:prSet/>
      <dgm:spPr/>
      <dgm:t>
        <a:bodyPr/>
        <a:lstStyle/>
        <a:p>
          <a:endParaRPr lang="fr-FR"/>
        </a:p>
      </dgm:t>
    </dgm:pt>
    <dgm:pt modelId="{45FFD957-B24B-3E43-8697-BBF16318D1BB}" type="sibTrans" cxnId="{11905865-B383-4141-91C8-ABF566F60184}">
      <dgm:prSet/>
      <dgm:spPr/>
      <dgm:t>
        <a:bodyPr/>
        <a:lstStyle/>
        <a:p>
          <a:endParaRPr lang="fr-FR"/>
        </a:p>
      </dgm:t>
    </dgm:pt>
    <dgm:pt modelId="{5EA5FAA4-AB2C-4E46-A61F-B241800E4A2B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 smtClean="0"/>
            <a:t>TSI </a:t>
          </a:r>
          <a:endParaRPr lang="fr-FR" sz="2600" b="1" dirty="0" smtClean="0"/>
        </a:p>
        <a:p>
          <a:r>
            <a:rPr lang="fr-FR" sz="2600" dirty="0" smtClean="0"/>
            <a:t>Milieu de promo</a:t>
          </a:r>
          <a:endParaRPr lang="fr-FR" sz="2600" dirty="0"/>
        </a:p>
      </dgm:t>
    </dgm:pt>
    <dgm:pt modelId="{3E2E2F67-8BBA-8047-B95C-A99077C7B7FB}" type="parTrans" cxnId="{6C6D00AE-FE8D-1447-98BE-B6A11CAC53B6}">
      <dgm:prSet/>
      <dgm:spPr/>
      <dgm:t>
        <a:bodyPr/>
        <a:lstStyle/>
        <a:p>
          <a:endParaRPr lang="fr-FR"/>
        </a:p>
      </dgm:t>
    </dgm:pt>
    <dgm:pt modelId="{CDF44350-5DB0-9540-A5A5-582E85B4471D}" type="sibTrans" cxnId="{6C6D00AE-FE8D-1447-98BE-B6A11CAC53B6}">
      <dgm:prSet/>
      <dgm:spPr/>
      <dgm:t>
        <a:bodyPr/>
        <a:lstStyle/>
        <a:p>
          <a:endParaRPr lang="fr-FR"/>
        </a:p>
      </dgm:t>
    </dgm:pt>
    <dgm:pt modelId="{87A388CB-1B54-6E41-A150-C5FC6BD33EAA}">
      <dgm:prSet phldrT="[Texte]"/>
      <dgm:spPr/>
      <dgm:t>
        <a:bodyPr/>
        <a:lstStyle/>
        <a:p>
          <a:r>
            <a:rPr lang="fr-FR" b="1" dirty="0" err="1" smtClean="0"/>
            <a:t>Polytech</a:t>
          </a:r>
          <a:r>
            <a:rPr lang="fr-FR" b="1" dirty="0" smtClean="0"/>
            <a:t> Orléans</a:t>
          </a:r>
        </a:p>
        <a:p>
          <a:r>
            <a:rPr lang="fr-FR" b="1" dirty="0" smtClean="0"/>
            <a:t>(Concours)</a:t>
          </a:r>
          <a:endParaRPr lang="fr-FR" b="1" dirty="0"/>
        </a:p>
      </dgm:t>
    </dgm:pt>
    <dgm:pt modelId="{25E9CD2F-4E08-6B4D-AE38-B2EDDD497A0F}" type="parTrans" cxnId="{34DA9D84-21A9-174E-809D-DD606B7FCD8D}">
      <dgm:prSet/>
      <dgm:spPr/>
      <dgm:t>
        <a:bodyPr/>
        <a:lstStyle/>
        <a:p>
          <a:endParaRPr lang="fr-FR"/>
        </a:p>
      </dgm:t>
    </dgm:pt>
    <dgm:pt modelId="{A78245DD-DAAE-0448-925D-ED8C4FB2CD33}" type="sibTrans" cxnId="{34DA9D84-21A9-174E-809D-DD606B7FCD8D}">
      <dgm:prSet/>
      <dgm:spPr/>
      <dgm:t>
        <a:bodyPr/>
        <a:lstStyle/>
        <a:p>
          <a:endParaRPr lang="fr-FR"/>
        </a:p>
      </dgm:t>
    </dgm:pt>
    <dgm:pt modelId="{7C1CDF01-E699-3F42-9FFF-0D82EEAF8C24}" type="pres">
      <dgm:prSet presAssocID="{1955363B-0E4F-4D47-BA1A-F89710311FA7}" presName="CompostProcess" presStyleCnt="0">
        <dgm:presLayoutVars>
          <dgm:dir/>
          <dgm:resizeHandles val="exact"/>
        </dgm:presLayoutVars>
      </dgm:prSet>
      <dgm:spPr/>
    </dgm:pt>
    <dgm:pt modelId="{2A36AEF9-6057-3049-AE6D-79286CFA7430}" type="pres">
      <dgm:prSet presAssocID="{1955363B-0E4F-4D47-BA1A-F89710311FA7}" presName="arrow" presStyleLbl="bgShp" presStyleIdx="0" presStyleCnt="1" custLinFactNeighborY="6209"/>
      <dgm:spPr/>
    </dgm:pt>
    <dgm:pt modelId="{BB7D55AA-7FFA-C641-A3CF-3446BF4E0A38}" type="pres">
      <dgm:prSet presAssocID="{1955363B-0E4F-4D47-BA1A-F89710311FA7}" presName="linearProcess" presStyleCnt="0"/>
      <dgm:spPr/>
    </dgm:pt>
    <dgm:pt modelId="{A1BFAFE3-9042-FC42-9579-111CC182DF1C}" type="pres">
      <dgm:prSet presAssocID="{12CDBCE4-458B-CD41-8048-545B4E9255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C559E-734B-5C48-BFBF-A3365F649AC8}" type="pres">
      <dgm:prSet presAssocID="{45FFD957-B24B-3E43-8697-BBF16318D1BB}" presName="sibTrans" presStyleCnt="0"/>
      <dgm:spPr/>
    </dgm:pt>
    <dgm:pt modelId="{C04DF4E6-9227-0E4C-8816-BCAB7A1F4E80}" type="pres">
      <dgm:prSet presAssocID="{5EA5FAA4-AB2C-4E46-A61F-B241800E4A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5CE25-AB2F-3047-AA35-B99D86965525}" type="pres">
      <dgm:prSet presAssocID="{CDF44350-5DB0-9540-A5A5-582E85B4471D}" presName="sibTrans" presStyleCnt="0"/>
      <dgm:spPr/>
    </dgm:pt>
    <dgm:pt modelId="{6B3A712E-051B-5E45-B97F-558A1AD3EEFE}" type="pres">
      <dgm:prSet presAssocID="{87A388CB-1B54-6E41-A150-C5FC6BD33E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05865-B383-4141-91C8-ABF566F60184}" srcId="{1955363B-0E4F-4D47-BA1A-F89710311FA7}" destId="{12CDBCE4-458B-CD41-8048-545B4E925566}" srcOrd="0" destOrd="0" parTransId="{12B662EB-7F41-E645-8851-271BF210F071}" sibTransId="{45FFD957-B24B-3E43-8697-BBF16318D1BB}"/>
    <dgm:cxn modelId="{7E2BB3D0-11D9-474F-AB3E-D6AEDD8C6289}" type="presOf" srcId="{5EA5FAA4-AB2C-4E46-A61F-B241800E4A2B}" destId="{C04DF4E6-9227-0E4C-8816-BCAB7A1F4E80}" srcOrd="0" destOrd="0" presId="urn:microsoft.com/office/officeart/2005/8/layout/hProcess9"/>
    <dgm:cxn modelId="{34DA9D84-21A9-174E-809D-DD606B7FCD8D}" srcId="{1955363B-0E4F-4D47-BA1A-F89710311FA7}" destId="{87A388CB-1B54-6E41-A150-C5FC6BD33EAA}" srcOrd="2" destOrd="0" parTransId="{25E9CD2F-4E08-6B4D-AE38-B2EDDD497A0F}" sibTransId="{A78245DD-DAAE-0448-925D-ED8C4FB2CD33}"/>
    <dgm:cxn modelId="{7B8600CE-92CF-AA45-921C-D1E9D79461F2}" type="presOf" srcId="{1955363B-0E4F-4D47-BA1A-F89710311FA7}" destId="{7C1CDF01-E699-3F42-9FFF-0D82EEAF8C24}" srcOrd="0" destOrd="0" presId="urn:microsoft.com/office/officeart/2005/8/layout/hProcess9"/>
    <dgm:cxn modelId="{6C6D00AE-FE8D-1447-98BE-B6A11CAC53B6}" srcId="{1955363B-0E4F-4D47-BA1A-F89710311FA7}" destId="{5EA5FAA4-AB2C-4E46-A61F-B241800E4A2B}" srcOrd="1" destOrd="0" parTransId="{3E2E2F67-8BBA-8047-B95C-A99077C7B7FB}" sibTransId="{CDF44350-5DB0-9540-A5A5-582E85B4471D}"/>
    <dgm:cxn modelId="{AD64D703-41E3-EE4C-8E8F-395AD8481171}" type="presOf" srcId="{12CDBCE4-458B-CD41-8048-545B4E925566}" destId="{A1BFAFE3-9042-FC42-9579-111CC182DF1C}" srcOrd="0" destOrd="0" presId="urn:microsoft.com/office/officeart/2005/8/layout/hProcess9"/>
    <dgm:cxn modelId="{5277BFF6-D01D-2644-BFA4-570A18664435}" type="presOf" srcId="{87A388CB-1B54-6E41-A150-C5FC6BD33EAA}" destId="{6B3A712E-051B-5E45-B97F-558A1AD3EEFE}" srcOrd="0" destOrd="0" presId="urn:microsoft.com/office/officeart/2005/8/layout/hProcess9"/>
    <dgm:cxn modelId="{3996B4F0-F137-9B4D-A1C3-19A25B50538C}" type="presParOf" srcId="{7C1CDF01-E699-3F42-9FFF-0D82EEAF8C24}" destId="{2A36AEF9-6057-3049-AE6D-79286CFA7430}" srcOrd="0" destOrd="0" presId="urn:microsoft.com/office/officeart/2005/8/layout/hProcess9"/>
    <dgm:cxn modelId="{5CA1588D-2C76-6F4F-8C53-DC85C1358860}" type="presParOf" srcId="{7C1CDF01-E699-3F42-9FFF-0D82EEAF8C24}" destId="{BB7D55AA-7FFA-C641-A3CF-3446BF4E0A38}" srcOrd="1" destOrd="0" presId="urn:microsoft.com/office/officeart/2005/8/layout/hProcess9"/>
    <dgm:cxn modelId="{ED4721A7-2222-FE42-898F-004D2F602CB4}" type="presParOf" srcId="{BB7D55AA-7FFA-C641-A3CF-3446BF4E0A38}" destId="{A1BFAFE3-9042-FC42-9579-111CC182DF1C}" srcOrd="0" destOrd="0" presId="urn:microsoft.com/office/officeart/2005/8/layout/hProcess9"/>
    <dgm:cxn modelId="{9B3B0139-8593-8346-9EC1-66730AD78685}" type="presParOf" srcId="{BB7D55AA-7FFA-C641-A3CF-3446BF4E0A38}" destId="{7ADC559E-734B-5C48-BFBF-A3365F649AC8}" srcOrd="1" destOrd="0" presId="urn:microsoft.com/office/officeart/2005/8/layout/hProcess9"/>
    <dgm:cxn modelId="{E62848C9-1362-9849-8F33-5FAF91B7B93A}" type="presParOf" srcId="{BB7D55AA-7FFA-C641-A3CF-3446BF4E0A38}" destId="{C04DF4E6-9227-0E4C-8816-BCAB7A1F4E80}" srcOrd="2" destOrd="0" presId="urn:microsoft.com/office/officeart/2005/8/layout/hProcess9"/>
    <dgm:cxn modelId="{DAFFEC68-90ED-4849-B49E-23F26B0728C4}" type="presParOf" srcId="{BB7D55AA-7FFA-C641-A3CF-3446BF4E0A38}" destId="{62C5CE25-AB2F-3047-AA35-B99D86965525}" srcOrd="3" destOrd="0" presId="urn:microsoft.com/office/officeart/2005/8/layout/hProcess9"/>
    <dgm:cxn modelId="{F9627FB3-AD81-194C-9DDD-2BAC2E4A274F}" type="presParOf" srcId="{BB7D55AA-7FFA-C641-A3CF-3446BF4E0A38}" destId="{6B3A712E-051B-5E45-B97F-558A1AD3EE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6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2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2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9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563F-BC02-BF40-93C5-8C31FF89AE09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89FF-D2A3-5346-B58D-C6727E67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9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tsi-chaptal-stbrieuc.f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pic>
        <p:nvPicPr>
          <p:cNvPr id="4" name="Image 3" descr="logo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1877265"/>
            <a:ext cx="2872544" cy="285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56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1784" y="882586"/>
            <a:ext cx="8320257" cy="5078313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Réussite des bacheliers technologiques en IUT AU BOUT DE 3 ANS : </a:t>
            </a:r>
          </a:p>
          <a:p>
            <a:endParaRPr lang="fr-FR" dirty="0"/>
          </a:p>
          <a:p>
            <a:pPr algn="r"/>
            <a:r>
              <a:rPr lang="fr-FR" sz="6000" b="1" dirty="0" smtClean="0">
                <a:solidFill>
                  <a:srgbClr val="FF0000"/>
                </a:solidFill>
              </a:rPr>
              <a:t>66% </a:t>
            </a:r>
            <a:r>
              <a:rPr lang="fr-FR" sz="2400" b="1" dirty="0" smtClean="0">
                <a:solidFill>
                  <a:srgbClr val="FF0000"/>
                </a:solidFill>
              </a:rPr>
              <a:t>(52% en 2 ans)</a:t>
            </a:r>
            <a:endParaRPr lang="fr-FR" sz="6000" b="1" dirty="0" smtClean="0">
              <a:solidFill>
                <a:srgbClr val="FF0000"/>
              </a:solidFill>
            </a:endParaRPr>
          </a:p>
          <a:p>
            <a:pPr algn="r"/>
            <a:r>
              <a:rPr lang="fr-FR" dirty="0" smtClean="0"/>
              <a:t>(Source : vice-président des IUT de France lors d’une table ronde de l’assemblée nationale 2016)</a:t>
            </a:r>
            <a:endParaRPr lang="fr-FR" dirty="0"/>
          </a:p>
          <a:p>
            <a:endParaRPr lang="fr-FR" dirty="0" smtClean="0"/>
          </a:p>
          <a:p>
            <a:r>
              <a:rPr lang="fr-FR" sz="3200" b="1" dirty="0"/>
              <a:t>Poursuite d’étude après une prépa TSI (2 ans) : </a:t>
            </a:r>
          </a:p>
          <a:p>
            <a:endParaRPr lang="fr-FR" dirty="0" smtClean="0"/>
          </a:p>
          <a:p>
            <a:pPr algn="r"/>
            <a:r>
              <a:rPr lang="fr-FR" sz="6000" b="1" dirty="0" smtClean="0">
                <a:solidFill>
                  <a:srgbClr val="008000"/>
                </a:solidFill>
              </a:rPr>
              <a:t>95%</a:t>
            </a:r>
          </a:p>
          <a:p>
            <a:pPr algn="r"/>
            <a:r>
              <a:rPr lang="fr-FR" dirty="0" smtClean="0"/>
              <a:t>(Source : ONISEP))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146337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1784" y="882586"/>
            <a:ext cx="8320257" cy="489364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Poursuite </a:t>
            </a:r>
            <a:r>
              <a:rPr lang="fr-FR" sz="3200" b="1" dirty="0"/>
              <a:t>d’étude après une prépa TSI (</a:t>
            </a:r>
            <a:r>
              <a:rPr lang="fr-FR" sz="3200" b="1" dirty="0" smtClean="0"/>
              <a:t>2 </a:t>
            </a:r>
            <a:r>
              <a:rPr lang="fr-FR" sz="3200" b="1" dirty="0"/>
              <a:t>ans) </a:t>
            </a:r>
            <a:r>
              <a:rPr lang="fr-FR" sz="3200" b="1" dirty="0" smtClean="0"/>
              <a:t>: </a:t>
            </a:r>
            <a:endParaRPr lang="fr-FR" sz="3200" b="1" dirty="0"/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000000"/>
                </a:solidFill>
              </a:rPr>
              <a:t>Ecoles sur concours : </a:t>
            </a:r>
          </a:p>
          <a:p>
            <a:pPr lvl="1"/>
            <a:r>
              <a:rPr lang="fr-FR" sz="2400" dirty="0" smtClean="0">
                <a:solidFill>
                  <a:srgbClr val="000000"/>
                </a:solidFill>
              </a:rPr>
              <a:t>Arts et Métiers, Centrale-</a:t>
            </a:r>
            <a:r>
              <a:rPr lang="fr-FR" sz="2400" dirty="0" err="1" smtClean="0">
                <a:solidFill>
                  <a:srgbClr val="000000"/>
                </a:solidFill>
              </a:rPr>
              <a:t>Supelec</a:t>
            </a:r>
            <a:r>
              <a:rPr lang="fr-FR" sz="2400" dirty="0" smtClean="0">
                <a:solidFill>
                  <a:srgbClr val="000000"/>
                </a:solidFill>
              </a:rPr>
              <a:t>, écoles CCP, réseaux </a:t>
            </a:r>
            <a:r>
              <a:rPr lang="fr-FR" sz="2400" dirty="0" err="1" smtClean="0">
                <a:solidFill>
                  <a:srgbClr val="000000"/>
                </a:solidFill>
              </a:rPr>
              <a:t>polytech</a:t>
            </a:r>
            <a:r>
              <a:rPr lang="fr-FR" sz="2400" dirty="0" smtClean="0">
                <a:solidFill>
                  <a:srgbClr val="000000"/>
                </a:solidFill>
              </a:rPr>
              <a:t>, etc.</a:t>
            </a:r>
          </a:p>
          <a:p>
            <a:pPr marL="285750" indent="-285750">
              <a:buFont typeface="Arial"/>
              <a:buChar char="•"/>
            </a:pPr>
            <a:r>
              <a:rPr lang="fr-FR" sz="3200" b="1" dirty="0">
                <a:solidFill>
                  <a:srgbClr val="000000"/>
                </a:solidFill>
              </a:rPr>
              <a:t>Ecoles sur dossier :</a:t>
            </a:r>
          </a:p>
          <a:p>
            <a:pPr lvl="1"/>
            <a:r>
              <a:rPr lang="fr-FR" sz="2400" dirty="0" smtClean="0">
                <a:solidFill>
                  <a:srgbClr val="000000"/>
                </a:solidFill>
              </a:rPr>
              <a:t>INSA, UTBM, UTC, etc. </a:t>
            </a:r>
          </a:p>
          <a:p>
            <a:pPr marL="285750" indent="-285750">
              <a:buFont typeface="Arial"/>
              <a:buChar char="•"/>
            </a:pPr>
            <a:r>
              <a:rPr lang="fr-FR" sz="3200" b="1" dirty="0">
                <a:solidFill>
                  <a:srgbClr val="000000"/>
                </a:solidFill>
              </a:rPr>
              <a:t>Ecoles par alternance : </a:t>
            </a:r>
          </a:p>
          <a:p>
            <a:pPr lvl="1"/>
            <a:r>
              <a:rPr lang="fr-FR" sz="2400" dirty="0" smtClean="0">
                <a:solidFill>
                  <a:srgbClr val="000000"/>
                </a:solidFill>
              </a:rPr>
              <a:t>Telecom Bretagne, Centrale Nantes, Arts et Métiers, etc.</a:t>
            </a:r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000000"/>
                </a:solidFill>
              </a:rPr>
              <a:t>L3 :</a:t>
            </a:r>
          </a:p>
          <a:p>
            <a:pPr marL="0" lvl="1"/>
            <a:r>
              <a:rPr lang="fr-FR" sz="2400" dirty="0" smtClean="0">
                <a:solidFill>
                  <a:srgbClr val="000000"/>
                </a:solidFill>
              </a:rPr>
              <a:t>	Maths, Physique, Informatique, </a:t>
            </a:r>
            <a:r>
              <a:rPr lang="fr-FR" sz="2400" dirty="0">
                <a:solidFill>
                  <a:srgbClr val="000000"/>
                </a:solidFill>
              </a:rPr>
              <a:t>etc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fr-FR" sz="3200" b="1" dirty="0">
                <a:solidFill>
                  <a:srgbClr val="000000"/>
                </a:solidFill>
              </a:rPr>
              <a:t>2ème Année d’IUT</a:t>
            </a:r>
            <a:r>
              <a:rPr lang="fr-FR" sz="3200" b="1" dirty="0" smtClean="0">
                <a:solidFill>
                  <a:srgbClr val="000000"/>
                </a:solidFill>
              </a:rPr>
              <a:t>.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80249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1784" y="882586"/>
            <a:ext cx="8320257" cy="501675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Et si on change d’avis…</a:t>
            </a:r>
          </a:p>
          <a:p>
            <a:endParaRPr lang="fr-FR" sz="3200" b="1" dirty="0"/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000000"/>
                </a:solidFill>
              </a:rPr>
              <a:t>Reprise IUT.</a:t>
            </a:r>
          </a:p>
          <a:p>
            <a:pPr marL="285750" indent="-285750">
              <a:buFont typeface="Arial"/>
              <a:buChar char="•"/>
            </a:pPr>
            <a:endParaRPr lang="fr-FR" sz="32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3200" b="1" dirty="0">
                <a:solidFill>
                  <a:srgbClr val="000000"/>
                </a:solidFill>
              </a:rPr>
              <a:t>Reprise en </a:t>
            </a:r>
            <a:r>
              <a:rPr lang="fr-FR" sz="3200" b="1" dirty="0" smtClean="0">
                <a:solidFill>
                  <a:srgbClr val="000000"/>
                </a:solidFill>
              </a:rPr>
              <a:t>L2.</a:t>
            </a:r>
          </a:p>
          <a:p>
            <a:pPr marL="285750" indent="-285750">
              <a:buFont typeface="Arial"/>
              <a:buChar char="•"/>
            </a:pPr>
            <a:endParaRPr lang="fr-FR" sz="32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000000"/>
                </a:solidFill>
              </a:rPr>
              <a:t>Reprise en BTS.</a:t>
            </a:r>
          </a:p>
          <a:p>
            <a:pPr marL="285750" indent="-285750">
              <a:buFont typeface="Arial"/>
              <a:buChar char="•"/>
            </a:pPr>
            <a:endParaRPr lang="fr-FR" sz="3200" b="1" dirty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MAIS AVEC + D’OUTILS ET PLUS DE METHODE !!!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9081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De toute façon, entre bac+2 et bac+5 il n’y a pas de grande différence... 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98419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De toute façon, entre bac+2 et bac+5 il n’y a pas de grande différence... 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5155">
            <a:off x="1635416" y="2005022"/>
            <a:ext cx="5992468" cy="261671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60208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1784" y="882586"/>
            <a:ext cx="8320257" cy="504753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Salaires moyens annuels : </a:t>
            </a:r>
          </a:p>
          <a:p>
            <a:endParaRPr lang="fr-FR" sz="3200" b="1" dirty="0" smtClean="0"/>
          </a:p>
          <a:p>
            <a:endParaRPr lang="fr-FR" sz="6000" b="1" dirty="0" smtClean="0">
              <a:solidFill>
                <a:srgbClr val="008000"/>
              </a:solidFill>
            </a:endParaRPr>
          </a:p>
          <a:p>
            <a:endParaRPr lang="fr-FR" sz="6000" b="1" dirty="0">
              <a:solidFill>
                <a:srgbClr val="008000"/>
              </a:solidFill>
            </a:endParaRPr>
          </a:p>
          <a:p>
            <a:endParaRPr lang="fr-FR" sz="6000" b="1" dirty="0" smtClean="0">
              <a:solidFill>
                <a:srgbClr val="008000"/>
              </a:solidFill>
            </a:endParaRPr>
          </a:p>
          <a:p>
            <a:endParaRPr lang="fr-FR" sz="6000" b="1" dirty="0" smtClean="0">
              <a:solidFill>
                <a:srgbClr val="008000"/>
              </a:solidFill>
            </a:endParaRPr>
          </a:p>
          <a:p>
            <a:pPr algn="r"/>
            <a:r>
              <a:rPr lang="fr-FR" dirty="0" smtClean="0"/>
              <a:t>(Source : Le Parisien - 2014))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49527"/>
              </p:ext>
            </p:extLst>
          </p:nvPr>
        </p:nvGraphicFramePr>
        <p:xfrm>
          <a:off x="1524000" y="1510175"/>
          <a:ext cx="6096000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BAC +2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BAC +5</a:t>
                      </a:r>
                      <a:endParaRPr lang="fr-F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24031€</a:t>
                      </a:r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 smtClean="0"/>
                        <a:t>36791€</a:t>
                      </a:r>
                      <a:endParaRPr lang="fr-FR" sz="4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943183275"/>
              </p:ext>
            </p:extLst>
          </p:nvPr>
        </p:nvGraphicFramePr>
        <p:xfrm>
          <a:off x="1379807" y="3155848"/>
          <a:ext cx="6074524" cy="236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45503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Mais l’emploi du temps est chargé…»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34468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Mais l’emploi du temps est chargé…»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18415">
            <a:off x="2666998" y="1524001"/>
            <a:ext cx="3810000" cy="381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10318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8345" y="5208491"/>
            <a:ext cx="765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err="1" smtClean="0"/>
              <a:t>EdT</a:t>
            </a:r>
            <a:r>
              <a:rPr lang="fr-FR" sz="2800" b="1" i="1" dirty="0" smtClean="0"/>
              <a:t> 1TSI Chaptal Saint-Brieuc 2016</a:t>
            </a:r>
            <a:endParaRPr lang="fr-FR" sz="2800" b="1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5" y="1139877"/>
            <a:ext cx="8462917" cy="404416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180469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45" y="1156395"/>
            <a:ext cx="7652980" cy="36744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345" y="5208491"/>
            <a:ext cx="765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err="1" smtClean="0"/>
              <a:t>EdT</a:t>
            </a:r>
            <a:r>
              <a:rPr lang="fr-FR" sz="2800" b="1" i="1" dirty="0" smtClean="0"/>
              <a:t> IUT GMP Rennes (pris sur leur site en 2016)</a:t>
            </a:r>
            <a:endParaRPr lang="fr-FR" sz="28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99154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803950" y="1564387"/>
            <a:ext cx="58536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 Après la STI2D (ou la STL) je ne peux faire qu’un IUT ou un BTS… 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5193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678968" y="1169306"/>
            <a:ext cx="8051800" cy="3949700"/>
            <a:chOff x="845045" y="1442845"/>
            <a:chExt cx="8051800" cy="3949700"/>
          </a:xfrm>
        </p:grpSpPr>
        <p:sp>
          <p:nvSpPr>
            <p:cNvPr id="2" name="Rectangle 1"/>
            <p:cNvSpPr/>
            <p:nvPr/>
          </p:nvSpPr>
          <p:spPr>
            <a:xfrm>
              <a:off x="918307" y="1442845"/>
              <a:ext cx="7659657" cy="3544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45" y="1442845"/>
              <a:ext cx="8051800" cy="394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2" name="ZoneTexte 11"/>
          <p:cNvSpPr txBox="1"/>
          <p:nvPr/>
        </p:nvSpPr>
        <p:spPr>
          <a:xfrm>
            <a:off x="752230" y="4826000"/>
            <a:ext cx="76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8000"/>
                </a:solidFill>
              </a:rPr>
              <a:t>Etudiants encadrés et suivis pour leur permettre de réussir leur projet d’études supérieures</a:t>
            </a:r>
            <a:endParaRPr lang="fr-FR" sz="2400" b="1" dirty="0">
              <a:solidFill>
                <a:srgbClr val="008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75" y="4397067"/>
            <a:ext cx="1172820" cy="2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</a:t>
            </a:r>
            <a:r>
              <a:rPr lang="fr-FR" sz="4400" dirty="0">
                <a:latin typeface="Chalkduster"/>
                <a:cs typeface="Chalkduster"/>
              </a:rPr>
              <a:t>J’aurais quand même du </a:t>
            </a:r>
            <a:r>
              <a:rPr lang="fr-FR" sz="4400" dirty="0" smtClean="0">
                <a:latin typeface="Chalkduster"/>
                <a:cs typeface="Chalkduster"/>
              </a:rPr>
              <a:t>sport et des manips alors ?»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65830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</a:t>
            </a:r>
            <a:r>
              <a:rPr lang="fr-FR" sz="4400" dirty="0">
                <a:latin typeface="Chalkduster"/>
                <a:cs typeface="Chalkduster"/>
              </a:rPr>
              <a:t>J’aurais quand même du </a:t>
            </a:r>
            <a:r>
              <a:rPr lang="fr-FR" sz="4400" dirty="0" smtClean="0">
                <a:latin typeface="Chalkduster"/>
                <a:cs typeface="Chalkduster"/>
              </a:rPr>
              <a:t>sport et des manips alors ?»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b="48375"/>
          <a:stretch/>
        </p:blipFill>
        <p:spPr>
          <a:xfrm rot="19518415">
            <a:off x="1992829" y="1788477"/>
            <a:ext cx="5044547" cy="260421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01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1967" r="17732"/>
          <a:stretch/>
        </p:blipFill>
        <p:spPr>
          <a:xfrm>
            <a:off x="961366" y="2064016"/>
            <a:ext cx="2892917" cy="28578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6956" y="1076111"/>
            <a:ext cx="432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Activités sportives à chaque vacances SUR LE TEMPS D’EPS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5030" y="5018910"/>
            <a:ext cx="3545588" cy="37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Atelier </a:t>
            </a:r>
            <a:r>
              <a:rPr lang="fr-FR" i="1" dirty="0" err="1" smtClean="0"/>
              <a:t>WakeBoard</a:t>
            </a:r>
            <a:r>
              <a:rPr lang="fr-FR" i="1" dirty="0" smtClean="0"/>
              <a:t> – Octobre 2016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21093" y="1076111"/>
            <a:ext cx="432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TP SI et Physique</a:t>
            </a:r>
          </a:p>
          <a:p>
            <a:pPr algn="ctr"/>
            <a:r>
              <a:rPr lang="fr-FR" sz="2400" b="1" dirty="0" smtClean="0"/>
              <a:t>Projets en TIPE</a:t>
            </a:r>
            <a:endParaRPr lang="fr-FR" sz="2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27393" r="12226"/>
          <a:stretch/>
        </p:blipFill>
        <p:spPr>
          <a:xfrm>
            <a:off x="5302174" y="2076961"/>
            <a:ext cx="3164902" cy="294194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15526" y="5010090"/>
            <a:ext cx="3545588" cy="37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Robot </a:t>
            </a:r>
            <a:r>
              <a:rPr lang="fr-FR" i="1" dirty="0" err="1" smtClean="0"/>
              <a:t>Geeros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89044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«Admettons. Mais c’est réservé au premier de la classe…»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86343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«Admettons. Mais c’est réservé au premier de la classe…»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5155">
            <a:off x="1635416" y="2005022"/>
            <a:ext cx="5992468" cy="261671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101148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864181"/>
            <a:ext cx="9144000" cy="4647426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fr-FR" sz="3200" b="1" i="1" dirty="0" smtClean="0"/>
              <a:t>Pas réservé au premier, mais être dans le premier tiers de classe…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fr-FR" sz="3200" b="1" i="1" dirty="0" smtClean="0"/>
              <a:t>Etre motivé.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fr-FR" sz="3200" b="1" i="1" dirty="0" smtClean="0"/>
              <a:t>Avoir envie d’apprendre.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fr-FR" sz="3200" b="1" i="1" dirty="0" smtClean="0"/>
              <a:t>Avoir pour projet d’obtenir un bac+5.</a:t>
            </a:r>
          </a:p>
          <a:p>
            <a:pPr marL="457200" indent="-457200">
              <a:buFont typeface="Arial"/>
              <a:buChar char="•"/>
            </a:pPr>
            <a:r>
              <a:rPr lang="fr-FR" sz="3200" b="1" i="1" dirty="0" smtClean="0"/>
              <a:t>Avoir un profil pluridisciplinaire. </a:t>
            </a:r>
          </a:p>
          <a:p>
            <a:r>
              <a:rPr lang="fr-FR" sz="3200" b="1" i="1" dirty="0"/>
              <a:t>	</a:t>
            </a:r>
            <a:r>
              <a:rPr lang="fr-FR" sz="2400" i="1" dirty="0" smtClean="0"/>
              <a:t>(</a:t>
            </a:r>
            <a:r>
              <a:rPr lang="fr-FR" sz="2400" i="1" dirty="0"/>
              <a:t>¼ Maths, ¼ Physique-Chimie, ¼ SI, ¼ </a:t>
            </a:r>
            <a:r>
              <a:rPr lang="fr-FR" sz="2400" i="1" dirty="0" smtClean="0"/>
              <a:t>Langues et littérature)</a:t>
            </a:r>
            <a:endParaRPr lang="fr-FR" sz="2400" b="1" i="1" dirty="0" smtClean="0"/>
          </a:p>
          <a:p>
            <a:pPr marL="457200" indent="-457200">
              <a:buFont typeface="Arial"/>
              <a:buChar char="•"/>
            </a:pPr>
            <a:endParaRPr lang="fr-FR" sz="32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1229219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864181"/>
            <a:ext cx="9144000" cy="584776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i="1" dirty="0" smtClean="0"/>
              <a:t>NOS ETUDIANTS SONT COMME VOUS !!!!</a:t>
            </a:r>
            <a:endParaRPr lang="fr-FR" sz="3200" b="1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22" y="1659028"/>
            <a:ext cx="2083255" cy="13740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75" y="3904082"/>
            <a:ext cx="2531278" cy="16628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216" y="3510591"/>
            <a:ext cx="2102861" cy="20563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r="11068"/>
          <a:stretch/>
        </p:blipFill>
        <p:spPr>
          <a:xfrm>
            <a:off x="388075" y="1659029"/>
            <a:ext cx="2257043" cy="16927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307" y="3884454"/>
            <a:ext cx="2522484" cy="16824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5463" y="1659029"/>
            <a:ext cx="1881504" cy="187448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91238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87988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Exemples de parcours : 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665555824"/>
              </p:ext>
            </p:extLst>
          </p:nvPr>
        </p:nvGraphicFramePr>
        <p:xfrm>
          <a:off x="1023105" y="1649322"/>
          <a:ext cx="71970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57651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87988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Exemples de parcours : 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80106995"/>
              </p:ext>
            </p:extLst>
          </p:nvPr>
        </p:nvGraphicFramePr>
        <p:xfrm>
          <a:off x="1023105" y="1649322"/>
          <a:ext cx="71970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06012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803950" y="1564387"/>
            <a:ext cx="58536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 Après la STI2D (ou la STL) je ne peux faire qu’un IUT ou un BTS… »</a:t>
            </a:r>
            <a:endParaRPr lang="fr-FR" sz="4400" dirty="0">
              <a:latin typeface="Chalkduster"/>
              <a:cs typeface="Chalkduste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5155">
            <a:off x="1635416" y="2005022"/>
            <a:ext cx="5992468" cy="26167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45447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87988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Exemples de parcours : 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22240565"/>
              </p:ext>
            </p:extLst>
          </p:nvPr>
        </p:nvGraphicFramePr>
        <p:xfrm>
          <a:off x="1023105" y="1649322"/>
          <a:ext cx="71970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972437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87988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Exemples de parcours : 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088140904"/>
              </p:ext>
            </p:extLst>
          </p:nvPr>
        </p:nvGraphicFramePr>
        <p:xfrm>
          <a:off x="1023105" y="1649322"/>
          <a:ext cx="71970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1330101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64821" y="845777"/>
            <a:ext cx="7274147" cy="455497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8798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halkduster"/>
                <a:cs typeface="Chalkduster"/>
              </a:rPr>
              <a:t>Les spécialités possibles</a:t>
            </a:r>
            <a:endParaRPr lang="fr-FR" sz="28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  <p:pic>
        <p:nvPicPr>
          <p:cNvPr id="12" name="Image 11" descr="Possibilite-TSI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8" y="1400899"/>
            <a:ext cx="6568541" cy="41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9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864181"/>
            <a:ext cx="9144000" cy="4955203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600" b="1" i="1" dirty="0" smtClean="0"/>
              <a:t>Vous avez des questions ? </a:t>
            </a:r>
          </a:p>
          <a:p>
            <a:pPr algn="ctr">
              <a:spcAft>
                <a:spcPts val="1200"/>
              </a:spcAft>
            </a:pPr>
            <a:r>
              <a:rPr lang="fr-FR" sz="3600" b="1" i="1" dirty="0" smtClean="0"/>
              <a:t>Envie d’en savoir plus ? </a:t>
            </a:r>
            <a:endParaRPr lang="fr-FR" sz="3200" b="1" i="1" dirty="0" smtClean="0"/>
          </a:p>
          <a:p>
            <a:r>
              <a:rPr lang="fr-FR" sz="3200" b="1" i="1" dirty="0" smtClean="0"/>
              <a:t>Notre site : </a:t>
            </a:r>
          </a:p>
          <a:p>
            <a:endParaRPr lang="fr-FR" sz="3200" b="1" i="1" dirty="0"/>
          </a:p>
          <a:p>
            <a:pPr algn="ctr"/>
            <a:r>
              <a:rPr lang="fr-FR" sz="3200" b="1" i="1" dirty="0" smtClean="0">
                <a:hlinkClick r:id="rId3"/>
              </a:rPr>
              <a:t>www.tsi-chaptal-stbrieuc.fr</a:t>
            </a:r>
            <a:endParaRPr lang="fr-FR" sz="3200" b="1" i="1" dirty="0"/>
          </a:p>
          <a:p>
            <a:pPr algn="ctr"/>
            <a:endParaRPr lang="fr-FR" sz="3200" b="1" i="1" dirty="0" smtClean="0"/>
          </a:p>
          <a:p>
            <a:r>
              <a:rPr lang="fr-FR" sz="3200" b="1" i="1" dirty="0" smtClean="0"/>
              <a:t>Nos portes ouvertes : </a:t>
            </a:r>
          </a:p>
          <a:p>
            <a:pPr algn="ctr"/>
            <a:r>
              <a:rPr lang="fr-FR" sz="3200" b="1" i="1" dirty="0" smtClean="0">
                <a:solidFill>
                  <a:srgbClr val="FF0000"/>
                </a:solidFill>
              </a:rPr>
              <a:t>Lycée Chaptal – St Brieuc</a:t>
            </a:r>
            <a:endParaRPr lang="fr-FR" sz="3200" b="1" i="1" dirty="0">
              <a:solidFill>
                <a:srgbClr val="FF0000"/>
              </a:solidFill>
            </a:endParaRPr>
          </a:p>
          <a:p>
            <a:pPr algn="ctr"/>
            <a:r>
              <a:rPr lang="fr-FR" sz="3200" b="1" i="1" dirty="0" smtClean="0">
                <a:solidFill>
                  <a:srgbClr val="FF0000"/>
                </a:solidFill>
              </a:rPr>
              <a:t>Le samedi 4 Mars 2017 de 9h à 18h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93803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65816"/>
            <a:ext cx="78867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72451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49699" y="1914073"/>
            <a:ext cx="6520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</a:t>
            </a:r>
            <a:r>
              <a:rPr lang="fr-FR" sz="4400" dirty="0" smtClean="0">
                <a:latin typeface="Chalkduster"/>
                <a:cs typeface="Chalkduster"/>
              </a:rPr>
              <a:t>Oui, </a:t>
            </a:r>
            <a:r>
              <a:rPr lang="fr-FR" sz="4400" dirty="0" smtClean="0">
                <a:latin typeface="Chalkduster"/>
                <a:cs typeface="Chalkduster"/>
              </a:rPr>
              <a:t>ok, mais je vais être mis en compétition avec des BAC S ! 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159292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619873" y="1914073"/>
            <a:ext cx="63506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Ouais, ok, mais je vais être mis en compétition avec des BAC S ! »</a:t>
            </a:r>
            <a:endParaRPr lang="fr-FR" sz="4400" dirty="0">
              <a:latin typeface="Chalkduster"/>
              <a:cs typeface="Chalkduste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5155">
            <a:off x="1635416" y="2005022"/>
            <a:ext cx="5992468" cy="26167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7371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15737"/>
            <a:ext cx="6119812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1410" y="2458725"/>
            <a:ext cx="2360906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3600" b="1" dirty="0">
                <a:solidFill>
                  <a:srgbClr val="FF0000"/>
                </a:solidFill>
                <a:latin typeface="Calibri" charset="0"/>
              </a:rPr>
              <a:t>Concours avec places </a:t>
            </a:r>
            <a:r>
              <a:rPr lang="fr-FR" sz="3600" b="1" dirty="0" smtClean="0">
                <a:solidFill>
                  <a:srgbClr val="FF0000"/>
                </a:solidFill>
                <a:latin typeface="Calibri" charset="0"/>
              </a:rPr>
              <a:t>réservées.</a:t>
            </a:r>
            <a:endParaRPr lang="fr-FR" sz="36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79725" y="1388750"/>
            <a:ext cx="1295400" cy="424815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52049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C’est risqué, un IUT c’est un parcours plus sûr. 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305609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nouveau-site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7"/>
            <a:ext cx="9144000" cy="516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45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12225"/>
            <a:ext cx="9144000" cy="845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4013" y="2098119"/>
            <a:ext cx="7252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/>
                <a:cs typeface="Chalkduster"/>
              </a:rPr>
              <a:t>« C’est risqué, un IUT c’est un parcours plus sûr. »</a:t>
            </a:r>
            <a:endParaRPr lang="fr-FR" sz="4400" dirty="0">
              <a:latin typeface="Chalkduster"/>
              <a:cs typeface="Chalkdust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1655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CPGE TSI – Lycée Chaptal – Saint-Brieuc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5155">
            <a:off x="1635416" y="2005022"/>
            <a:ext cx="5992468" cy="261671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8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www.tsi-chaptal-stbrieuc.fr</a:t>
            </a:r>
          </a:p>
        </p:txBody>
      </p:sp>
    </p:spTree>
    <p:extLst>
      <p:ext uri="{BB962C8B-B14F-4D97-AF65-F5344CB8AC3E}">
        <p14:creationId xmlns:p14="http://schemas.microsoft.com/office/powerpoint/2010/main" val="2677432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957</Words>
  <Application>Microsoft Macintosh PowerPoint</Application>
  <PresentationFormat>Présentation à l'écran (4:3)</PresentationFormat>
  <Paragraphs>175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Erwin</dc:creator>
  <cp:lastModifiedBy>Erwin</cp:lastModifiedBy>
  <cp:revision>33</cp:revision>
  <dcterms:created xsi:type="dcterms:W3CDTF">2016-12-06T07:25:12Z</dcterms:created>
  <dcterms:modified xsi:type="dcterms:W3CDTF">2016-12-07T10:16:31Z</dcterms:modified>
</cp:coreProperties>
</file>